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27"/>
  </p:notesMasterIdLst>
  <p:sldIdLst>
    <p:sldId id="290" r:id="rId4"/>
    <p:sldId id="318" r:id="rId5"/>
    <p:sldId id="319" r:id="rId6"/>
    <p:sldId id="320" r:id="rId7"/>
    <p:sldId id="315" r:id="rId8"/>
    <p:sldId id="316" r:id="rId9"/>
    <p:sldId id="309" r:id="rId10"/>
    <p:sldId id="321" r:id="rId11"/>
    <p:sldId id="322" r:id="rId12"/>
    <p:sldId id="317" r:id="rId13"/>
    <p:sldId id="333" r:id="rId14"/>
    <p:sldId id="334" r:id="rId15"/>
    <p:sldId id="335" r:id="rId16"/>
    <p:sldId id="336" r:id="rId17"/>
    <p:sldId id="338" r:id="rId18"/>
    <p:sldId id="324" r:id="rId19"/>
    <p:sldId id="325" r:id="rId20"/>
    <p:sldId id="329" r:id="rId21"/>
    <p:sldId id="328" r:id="rId22"/>
    <p:sldId id="327" r:id="rId23"/>
    <p:sldId id="330" r:id="rId24"/>
    <p:sldId id="331" r:id="rId25"/>
    <p:sldId id="323" r:id="rId26"/>
  </p:sldIdLst>
  <p:sldSz cx="9144000" cy="6858000" type="screen4x3"/>
  <p:notesSz cx="6858000" cy="9144000"/>
  <p:defaultTextStyle>
    <a:defPPr>
      <a:defRPr lang="en-US"/>
    </a:defPPr>
    <a:lvl1pPr marL="0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75C6"/>
    <a:srgbClr val="09B700"/>
    <a:srgbClr val="39D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39" autoAdjust="0"/>
  </p:normalViewPr>
  <p:slideViewPr>
    <p:cSldViewPr snapToGrid="0" snapToObjects="1">
      <p:cViewPr>
        <p:scale>
          <a:sx n="95" d="100"/>
          <a:sy n="95" d="100"/>
        </p:scale>
        <p:origin x="-1472" y="-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0C013-9307-D242-867A-494F09F1A65C}" type="datetimeFigureOut">
              <a:rPr lang="en-US" smtClean="0"/>
              <a:t>9/30/14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4B549-484C-084F-81AD-794E8D128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2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8B4C7-33DA-8340-953A-5D41837D209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  <a:ea typeface="ＭＳ Ｐゴシック" pitchFamily="-112" charset="-128"/>
            </a:endParaRPr>
          </a:p>
        </p:txBody>
      </p:sp>
      <p:pic>
        <p:nvPicPr>
          <p:cNvPr id="5" name="Picture 7" descr="UW.Signature_lef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1" y="230189"/>
            <a:ext cx="35782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86FEEC-E15B-A749-8C9C-925284EAA22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9/30/14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1603B85-BCC9-4FB6-964E-71265CDA913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EF77-7307-F343-B03F-BBEB4C3A9D0C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A3EE0-2423-42D8-B61C-A9BF1475AD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326AB-361F-1C4D-8439-86BE04256228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A94F6-FA65-42CC-BECC-8BD3F9E36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094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27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8417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7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793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091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507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83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3B185A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Calibri"/>
              <a:ea typeface="ＭＳ Ｐゴシック" pitchFamily="-112" charset="-128"/>
            </a:endParaRPr>
          </a:p>
        </p:txBody>
      </p:sp>
      <p:pic>
        <p:nvPicPr>
          <p:cNvPr id="5" name="Picture 7" descr="UW.Signature_lef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1" y="230189"/>
            <a:ext cx="35782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D7A9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Calibri"/>
              <a:ea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7450C-4066-8B40-88A5-9E94820ABDB3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005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3121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386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2262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54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8190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41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111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807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7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89B83-8F51-CB48-B6DA-C69824AD7430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3E7F-2C73-403C-A904-4D2BB747F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116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6063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7269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46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36B01-A950-9847-9E2C-FD1D07983F38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CB32F-D4B4-4B74-9DEE-397D1F2DA0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7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D2A72-162A-1F4C-A654-A1799680A2F1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37705-AFE7-4A08-9F30-474006718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93422-FFEE-AF4B-B560-806B33FD19F1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7109F-9200-4E12-B467-C422A2C2E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9564A-FC10-FA4E-8E75-335AD9A8BBE4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DAA66-486A-47F1-AB6B-2CF46D51D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B4298-35C2-AA4A-B31D-DC58A6575136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658B4-BD57-4FC2-9C1A-C040E9EA57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2000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D72E1-6BF5-034D-9ECE-1D8F2144FBF6}" type="datetime1">
              <a:rPr lang="en-US" smtClean="0"/>
              <a:pPr>
                <a:defRPr/>
              </a:pPr>
              <a:t>9/30/14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613BD-F793-4F76-B893-E21E30E48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8BB537-F050-104B-87A7-E53685A1FAFA}" type="datetime1">
              <a:rPr lang="en-US" smtClean="0"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9/30/14</a:t>
            </a:fld>
            <a:endParaRPr lang="en-US"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-112" charset="0"/>
                <a:ea typeface="ＭＳ Ｐゴシック" pitchFamily="-112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B4410D-178C-4124-A544-9434889338F7}" type="slidenum">
              <a:rPr lang="en-US"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3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hf hdr="0" ftr="0" dt="0"/>
  <p:txStyles>
    <p:titleStyle>
      <a:lvl1pPr algn="ctr" defTabSz="45715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charset="0"/>
        </a:defRPr>
      </a:lvl1pPr>
      <a:lvl2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2pPr>
      <a:lvl3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3pPr>
      <a:lvl4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4pPr>
      <a:lvl5pPr algn="ctr" defTabSz="45715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charset="0"/>
        </a:defRPr>
      </a:lvl5pPr>
      <a:lvl6pPr marL="457159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6pPr>
      <a:lvl7pPr marL="914318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7pPr>
      <a:lvl8pPr marL="1371477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8pPr>
      <a:lvl9pPr marL="1828637" algn="ctr" defTabSz="45715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</a:defRPr>
      </a:lvl9pPr>
    </p:titleStyle>
    <p:bodyStyle>
      <a:lvl1pPr marL="342870" indent="-34287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charset="0"/>
        </a:defRPr>
      </a:lvl1pPr>
      <a:lvl2pPr marL="742883" indent="-285724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2898" indent="-22858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057" indent="-22858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217" indent="-228580" algn="l" defTabSz="45715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376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C27FDDA-CCE1-CF49-A063-08914718AE3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A9EAFF5-B4EC-8649-9E84-CC101186670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35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2B8259F-68B9-3E44-87BC-F4B8615AFB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9/30/14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0ABF06B-7C75-8144-866C-38D2A9EA722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228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ggresearch.blogspot.com/" TargetMode="External"/><Relationship Id="rId3" Type="http://schemas.openxmlformats.org/officeDocument/2006/relationships/hyperlink" Target="http://blog.halper.i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191352"/>
            <a:ext cx="9144000" cy="366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ß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5503"/>
            <a:ext cx="9144000" cy="1470025"/>
          </a:xfrm>
        </p:spPr>
        <p:txBody>
          <a:bodyPr/>
          <a:lstStyle/>
          <a:p>
            <a:r>
              <a:rPr lang="en-US" sz="6000" dirty="0"/>
              <a:t>Data Science </a:t>
            </a:r>
            <a:r>
              <a:rPr lang="en-US" sz="6000" dirty="0" smtClean="0"/>
              <a:t>Incubator</a:t>
            </a:r>
            <a:br>
              <a:rPr lang="en-US" sz="6000" dirty="0" smtClean="0"/>
            </a:br>
            <a:r>
              <a:rPr lang="en-US" sz="6000" dirty="0" smtClean="0"/>
              <a:t>Fall 2014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702" y="4045715"/>
            <a:ext cx="2475443" cy="1900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613" y="4045715"/>
            <a:ext cx="2520933" cy="1900194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597" y="4080350"/>
            <a:ext cx="1779738" cy="17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2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Screen Shot 2014-06-11 at 10.59.4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0500"/>
            <a:ext cx="9144000" cy="3933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45" y="785091"/>
            <a:ext cx="64146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Data Science Studio</a:t>
            </a:r>
          </a:p>
        </p:txBody>
      </p:sp>
      <p:pic>
        <p:nvPicPr>
          <p:cNvPr id="8" name="Picture 7" descr="floor pla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74188"/>
            <a:ext cx="2469444" cy="18388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8364" y="5691909"/>
            <a:ext cx="3768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Opening </a:t>
            </a:r>
            <a:r>
              <a:rPr lang="en-US" sz="2400" b="1" i="1" dirty="0"/>
              <a:t>October </a:t>
            </a:r>
            <a:r>
              <a:rPr lang="en-US" sz="2400" b="1" i="1" dirty="0" smtClean="0"/>
              <a:t>27, 2014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39628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Logistics </a:t>
            </a:r>
            <a:r>
              <a:rPr lang="en-US" sz="3200" dirty="0" smtClean="0"/>
              <a:t>(2) – Code and computing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will use </a:t>
            </a:r>
            <a:r>
              <a:rPr lang="en-US" sz="2400" dirty="0" smtClean="0"/>
              <a:t>GitHub for </a:t>
            </a:r>
            <a:r>
              <a:rPr lang="en-US" sz="2400" dirty="0"/>
              <a:t>all projects</a:t>
            </a:r>
          </a:p>
          <a:p>
            <a:pPr lvl="1"/>
            <a:r>
              <a:rPr lang="en-US" sz="2000" dirty="0" smtClean="0"/>
              <a:t>Through </a:t>
            </a:r>
            <a:r>
              <a:rPr lang="en-US" sz="2000" dirty="0" err="1" smtClean="0"/>
              <a:t>eScience</a:t>
            </a:r>
            <a:r>
              <a:rPr lang="en-US" sz="2000" dirty="0" smtClean="0"/>
              <a:t>, GitHub sponsors our private repos</a:t>
            </a:r>
            <a:endParaRPr lang="en-US" sz="2000" dirty="0"/>
          </a:p>
          <a:p>
            <a:pPr lvl="1"/>
            <a:r>
              <a:rPr lang="en-US" sz="2000" dirty="0"/>
              <a:t>But the default expectation is that code will eventually be released open source through permissive open source licenses</a:t>
            </a:r>
          </a:p>
          <a:p>
            <a:pPr lvl="1"/>
            <a:r>
              <a:rPr lang="en-US" sz="2000" dirty="0"/>
              <a:t>We’ll get accounts set up in a few </a:t>
            </a:r>
            <a:r>
              <a:rPr lang="en-US" sz="2000" dirty="0" smtClean="0"/>
              <a:t>minutes</a:t>
            </a:r>
          </a:p>
          <a:p>
            <a:pPr lvl="1"/>
            <a:r>
              <a:rPr lang="en-US" sz="2000" dirty="0" smtClean="0"/>
              <a:t>Andrew will lead a tutorial on Thursday</a:t>
            </a:r>
            <a:endParaRPr lang="en-US" sz="1600" dirty="0"/>
          </a:p>
          <a:p>
            <a:r>
              <a:rPr lang="en-US" sz="2400" dirty="0" err="1"/>
              <a:t>eScience</a:t>
            </a:r>
            <a:r>
              <a:rPr lang="en-US" sz="2400" dirty="0"/>
              <a:t> can facilitate access to data management and compute services</a:t>
            </a:r>
          </a:p>
          <a:p>
            <a:pPr lvl="1"/>
            <a:r>
              <a:rPr lang="en-US" sz="2000" dirty="0" err="1"/>
              <a:t>SQLShare</a:t>
            </a:r>
            <a:r>
              <a:rPr lang="en-US" sz="2000" dirty="0"/>
              <a:t> for small-to-medium sized tabular data</a:t>
            </a:r>
          </a:p>
          <a:p>
            <a:pPr lvl="1"/>
            <a:r>
              <a:rPr lang="en-US" sz="2000" dirty="0" err="1"/>
              <a:t>Myria</a:t>
            </a:r>
            <a:r>
              <a:rPr lang="en-US" sz="2000" dirty="0"/>
              <a:t>, </a:t>
            </a:r>
            <a:r>
              <a:rPr lang="en-US" sz="2000" dirty="0" err="1"/>
              <a:t>Hadoop</a:t>
            </a:r>
            <a:r>
              <a:rPr lang="en-US" sz="2000" dirty="0"/>
              <a:t>, Database, Spark in CSE</a:t>
            </a:r>
          </a:p>
          <a:p>
            <a:pPr lvl="1"/>
            <a:r>
              <a:rPr lang="en-US" sz="2000" dirty="0"/>
              <a:t>Compute and storage on campus (</a:t>
            </a:r>
            <a:r>
              <a:rPr lang="en-US" sz="2000" dirty="0" err="1"/>
              <a:t>Hyak</a:t>
            </a:r>
            <a:r>
              <a:rPr lang="en-US" sz="2000" dirty="0"/>
              <a:t> and </a:t>
            </a:r>
            <a:r>
              <a:rPr lang="en-US" sz="2000" dirty="0" err="1"/>
              <a:t>lolo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Amazon, Google, and/or Microsoft cloud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Wiki for Incubator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uwescience</a:t>
            </a:r>
            <a:r>
              <a:rPr lang="en-US" sz="2800" dirty="0"/>
              <a:t>/incubator/wiki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Screen Shot 2014-09-30 at 8.27.1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r="9848"/>
          <a:stretch/>
        </p:blipFill>
        <p:spPr>
          <a:xfrm>
            <a:off x="1981200" y="2662060"/>
            <a:ext cx="6045200" cy="36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2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Logistics </a:t>
            </a:r>
            <a:r>
              <a:rPr lang="en-US" sz="3200" dirty="0" smtClean="0"/>
              <a:t>(3) – Communicating / reporting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(Remember: This is an experiment!)</a:t>
            </a:r>
          </a:p>
          <a:p>
            <a:r>
              <a:rPr lang="en-US" dirty="0" smtClean="0"/>
              <a:t>In spring, we had 3 large milestones/write-ups</a:t>
            </a:r>
          </a:p>
          <a:p>
            <a:pPr lvl="1"/>
            <a:r>
              <a:rPr lang="en-US" sz="2400" dirty="0" smtClean="0"/>
              <a:t>Beginning: charter</a:t>
            </a:r>
          </a:p>
          <a:p>
            <a:pPr lvl="1"/>
            <a:r>
              <a:rPr lang="en-US" sz="2400" dirty="0" smtClean="0"/>
              <a:t>Midterm milestone &amp; report</a:t>
            </a:r>
          </a:p>
          <a:p>
            <a:pPr lvl="1"/>
            <a:r>
              <a:rPr lang="en-US" sz="2400" dirty="0" smtClean="0"/>
              <a:t>Final milestone &amp; report &amp; presentation</a:t>
            </a:r>
            <a:endParaRPr lang="en-US" sz="3200" dirty="0"/>
          </a:p>
          <a:p>
            <a:pPr lvl="1"/>
            <a:r>
              <a:rPr lang="en-US" sz="2400" dirty="0" smtClean="0"/>
              <a:t>Impression: bad fit. (Reports too heavyweight, milestones not well aligned)</a:t>
            </a:r>
          </a:p>
          <a:p>
            <a:r>
              <a:rPr lang="en-US" dirty="0" smtClean="0"/>
              <a:t>In spring, not as much project-project communication as we wanted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Logistics (3b) – Communicating / reporting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686800" cy="4297363"/>
          </a:xfrm>
        </p:spPr>
        <p:txBody>
          <a:bodyPr/>
          <a:lstStyle/>
          <a:p>
            <a:r>
              <a:rPr lang="en-US" sz="2000" dirty="0"/>
              <a:t>(Remember: This is an experiment!)</a:t>
            </a:r>
          </a:p>
          <a:p>
            <a:r>
              <a:rPr lang="en-US" dirty="0" smtClean="0"/>
              <a:t>New plan for Fall 2014</a:t>
            </a:r>
          </a:p>
          <a:p>
            <a:r>
              <a:rPr lang="en-US" dirty="0" smtClean="0"/>
              <a:t>Incubator daily (2/</a:t>
            </a:r>
            <a:r>
              <a:rPr lang="en-US" dirty="0" err="1" smtClean="0"/>
              <a:t>wk</a:t>
            </a:r>
            <a:r>
              <a:rPr lang="en-US" dirty="0" smtClean="0"/>
              <a:t>) micro-blogs (“Hogg-style”)</a:t>
            </a:r>
          </a:p>
          <a:p>
            <a:pPr lvl="1"/>
            <a:r>
              <a:rPr lang="en-US" dirty="0" smtClean="0"/>
              <a:t>Demo: </a:t>
            </a:r>
            <a:r>
              <a:rPr lang="en-US" dirty="0" smtClean="0">
                <a:hlinkClick r:id="rId2"/>
              </a:rPr>
              <a:t>hoggresearch.blogspot.com</a:t>
            </a:r>
            <a:endParaRPr lang="en-US" dirty="0" smtClean="0"/>
          </a:p>
          <a:p>
            <a:pPr lvl="1"/>
            <a:r>
              <a:rPr lang="en-US" dirty="0" smtClean="0"/>
              <a:t>Demo: pelican blog platform, </a:t>
            </a:r>
            <a:r>
              <a:rPr lang="en-US" dirty="0" smtClean="0">
                <a:hlinkClick r:id="rId3"/>
              </a:rPr>
              <a:t>blog.halper.in</a:t>
            </a:r>
            <a:endParaRPr lang="en-US" dirty="0" smtClean="0"/>
          </a:p>
          <a:p>
            <a:pPr marL="342870" lvl="1" indent="-342870">
              <a:buFont typeface="Arial" charset="0"/>
              <a:buChar char="•"/>
            </a:pPr>
            <a:r>
              <a:rPr lang="en-US" dirty="0" smtClean="0"/>
              <a:t>Weekly 1–2 minute group updates (</a:t>
            </a:r>
            <a:r>
              <a:rPr lang="en-US" dirty="0"/>
              <a:t>“standup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Today: project intros</a:t>
            </a:r>
          </a:p>
          <a:p>
            <a:pPr lvl="1"/>
            <a:r>
              <a:rPr lang="en-US" dirty="0" smtClean="0"/>
              <a:t>Generally: try to have some demo/visual (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8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Logistics (3c) – Communicating / reporting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686800" cy="4297363"/>
          </a:xfrm>
        </p:spPr>
        <p:txBody>
          <a:bodyPr/>
          <a:lstStyle/>
          <a:p>
            <a:r>
              <a:rPr lang="en-US" sz="2000" dirty="0"/>
              <a:t>(Remember: This is an experiment!</a:t>
            </a:r>
            <a:r>
              <a:rPr lang="en-US" sz="2000" dirty="0" smtClean="0"/>
              <a:t>)</a:t>
            </a:r>
          </a:p>
          <a:p>
            <a:pPr marL="342870" lvl="1" indent="-342870">
              <a:buFont typeface="Arial" charset="0"/>
              <a:buChar char="•"/>
            </a:pPr>
            <a:r>
              <a:rPr lang="en-US" sz="3600" dirty="0"/>
              <a:t>It’s hard to scope incubator </a:t>
            </a:r>
            <a:r>
              <a:rPr lang="en-US" sz="3600" dirty="0" smtClean="0"/>
              <a:t>projects</a:t>
            </a:r>
            <a:br>
              <a:rPr lang="en-US" sz="3600" dirty="0" smtClean="0"/>
            </a:br>
            <a:r>
              <a:rPr lang="en-US" sz="3600" dirty="0" smtClean="0"/>
              <a:t>(+ charter &amp; milestones)</a:t>
            </a:r>
          </a:p>
          <a:p>
            <a:r>
              <a:rPr lang="en-US" dirty="0" smtClean="0"/>
              <a:t>Define and work towards “3 levels of success”</a:t>
            </a:r>
          </a:p>
          <a:p>
            <a:pPr lvl="1"/>
            <a:r>
              <a:rPr lang="en-US" dirty="0" smtClean="0"/>
              <a:t>“minimum” – if we do not accomplish this, we’ve failed</a:t>
            </a:r>
          </a:p>
          <a:p>
            <a:pPr lvl="1"/>
            <a:r>
              <a:rPr lang="en-US" dirty="0" smtClean="0"/>
              <a:t>“expected” – this is what we think we can do</a:t>
            </a:r>
          </a:p>
          <a:p>
            <a:pPr lvl="1"/>
            <a:r>
              <a:rPr lang="en-US" dirty="0" smtClean="0"/>
              <a:t>“stretch” – it would be awesome if we could do this</a:t>
            </a:r>
          </a:p>
          <a:p>
            <a:r>
              <a:rPr lang="en-US" dirty="0" smtClean="0"/>
              <a:t>We expect (&amp; hope?) some projects continue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7360"/>
            <a:ext cx="8229600" cy="914400"/>
          </a:xfrm>
        </p:spPr>
        <p:txBody>
          <a:bodyPr/>
          <a:lstStyle/>
          <a:p>
            <a:r>
              <a:rPr lang="en-US" dirty="0" smtClean="0"/>
              <a:t>Incubator project intros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4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6058" y="62403"/>
            <a:ext cx="59024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500" b="1" dirty="0">
                <a:solidFill>
                  <a:prstClr val="black"/>
                </a:solidFill>
                <a:latin typeface="Calibri"/>
              </a:rPr>
              <a:t>Students' sleep and academic performance</a:t>
            </a:r>
            <a:r>
              <a:rPr lang="en-US" sz="2500" b="1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5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 descr="actiwat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02" y="1091943"/>
            <a:ext cx="1323230" cy="1323230"/>
          </a:xfrm>
          <a:prstGeom prst="rect">
            <a:avLst/>
          </a:prstGeom>
        </p:spPr>
      </p:pic>
      <p:pic>
        <p:nvPicPr>
          <p:cNvPr id="7" name="Picture 6" descr="sleep dia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50" y="2674788"/>
            <a:ext cx="1474146" cy="1106710"/>
          </a:xfrm>
          <a:prstGeom prst="rect">
            <a:avLst/>
          </a:prstGeom>
        </p:spPr>
      </p:pic>
      <p:pic>
        <p:nvPicPr>
          <p:cNvPr id="8" name="Picture 7" descr="chronotyp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56" y="4032823"/>
            <a:ext cx="2368702" cy="1018542"/>
          </a:xfrm>
          <a:prstGeom prst="rect">
            <a:avLst/>
          </a:prstGeom>
        </p:spPr>
      </p:pic>
      <p:pic>
        <p:nvPicPr>
          <p:cNvPr id="9" name="Picture 8" descr="grad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46" y="5750094"/>
            <a:ext cx="1183429" cy="9713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6102" y="655600"/>
            <a:ext cx="13816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100" b="1" dirty="0" smtClean="0">
                <a:solidFill>
                  <a:srgbClr val="3366FF"/>
                </a:solidFill>
                <a:latin typeface="Calibri"/>
              </a:rPr>
              <a:t>Data from</a:t>
            </a:r>
            <a:r>
              <a:rPr lang="en-US" sz="2000" b="1" dirty="0" smtClean="0">
                <a:solidFill>
                  <a:srgbClr val="3366FF"/>
                </a:solidFill>
                <a:latin typeface="Calibri"/>
              </a:rPr>
              <a:t>:</a:t>
            </a:r>
            <a:endParaRPr lang="en-US" sz="2000" b="1" dirty="0">
              <a:solidFill>
                <a:srgbClr val="3366FF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329" y="322814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Sleep Diary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2221" y="1555373"/>
            <a:ext cx="11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err="1" smtClean="0">
                <a:solidFill>
                  <a:prstClr val="black"/>
                </a:solidFill>
                <a:latin typeface="Calibri"/>
              </a:rPr>
              <a:t>Actiwatch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7558" y="4390885"/>
            <a:ext cx="160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err="1" smtClean="0">
                <a:solidFill>
                  <a:prstClr val="black"/>
                </a:solidFill>
                <a:latin typeface="Calibri"/>
              </a:rPr>
              <a:t>Chronotype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questionnaires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0666" y="1370707"/>
            <a:ext cx="37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1)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3" y="304347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71" y="404657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3)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946651" y="1741627"/>
            <a:ext cx="62046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7575" y="1370707"/>
            <a:ext cx="9156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500" b="1" dirty="0" smtClean="0">
                <a:solidFill>
                  <a:prstClr val="black"/>
                </a:solidFill>
                <a:latin typeface="Calibri"/>
              </a:rPr>
              <a:t>Example:</a:t>
            </a:r>
            <a:endParaRPr lang="en-US" sz="15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3" name="Picture 22" descr="gende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793" y="5673894"/>
            <a:ext cx="849974" cy="9713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123" y="4260036"/>
            <a:ext cx="3472915" cy="235896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854122" y="6452775"/>
            <a:ext cx="2441983" cy="180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black"/>
                </a:solidFill>
                <a:latin typeface="Arial"/>
                <a:cs typeface="Arial"/>
              </a:rPr>
              <a:t>Clock time </a:t>
            </a:r>
            <a:r>
              <a:rPr lang="en-US" sz="700" b="1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lang="en-US" sz="7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851016" y="5542416"/>
            <a:ext cx="1681589" cy="1552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black"/>
                </a:solidFill>
                <a:latin typeface="Arial"/>
                <a:cs typeface="Arial"/>
              </a:rPr>
              <a:t>Activity </a:t>
            </a:r>
            <a:r>
              <a:rPr lang="en-US" sz="700" b="1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lang="en-US" sz="7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2151" y="5380762"/>
            <a:ext cx="17334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100" b="1" dirty="0" smtClean="0">
                <a:solidFill>
                  <a:srgbClr val="3366FF"/>
                </a:solidFill>
                <a:latin typeface="Calibri"/>
              </a:rPr>
              <a:t>Correlated to: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1829" y="6263443"/>
            <a:ext cx="96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Grades?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9329" y="6276143"/>
            <a:ext cx="100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alibri"/>
              </a:rPr>
              <a:t>Gender?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27463" y="4169687"/>
            <a:ext cx="8081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300" b="1" dirty="0" smtClean="0">
                <a:solidFill>
                  <a:prstClr val="black"/>
                </a:solidFill>
                <a:latin typeface="Calibri"/>
              </a:rPr>
              <a:t>Example</a:t>
            </a:r>
          </a:p>
          <a:p>
            <a:pPr defTabSz="457200"/>
            <a:r>
              <a:rPr lang="en-US" sz="1300" b="1" dirty="0" smtClean="0">
                <a:solidFill>
                  <a:prstClr val="black"/>
                </a:solidFill>
                <a:latin typeface="Calibri"/>
              </a:rPr>
              <a:t>(output):</a:t>
            </a:r>
            <a:endParaRPr lang="en-US" sz="13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Bent-Up Arrow 35"/>
          <p:cNvSpPr/>
          <p:nvPr/>
        </p:nvSpPr>
        <p:spPr>
          <a:xfrm rot="5400000">
            <a:off x="4546183" y="4098459"/>
            <a:ext cx="310051" cy="452508"/>
          </a:xfrm>
          <a:prstGeom prst="bentUpArrow">
            <a:avLst/>
          </a:prstGeom>
          <a:solidFill>
            <a:srgbClr val="000090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6" name="Picture 25" descr="actogram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783" y="655600"/>
            <a:ext cx="3323683" cy="34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23200" y="172720"/>
            <a:ext cx="157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Ângela</a:t>
            </a:r>
            <a:endParaRPr lang="en-US" dirty="0" smtClean="0"/>
          </a:p>
          <a:p>
            <a:r>
              <a:rPr lang="en-US" dirty="0" err="1" smtClean="0"/>
              <a:t>Katsumaya</a:t>
            </a:r>
            <a:endParaRPr lang="en-US" dirty="0" smtClean="0"/>
          </a:p>
          <a:p>
            <a:r>
              <a:rPr lang="en-US" dirty="0" smtClean="0"/>
              <a:t>(Biology)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5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8DAA66-486A-47F1-AB6B-2CF46D51D5B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14"/>
            <a:ext cx="9173510" cy="68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9144000" cy="914400"/>
          </a:xfrm>
        </p:spPr>
        <p:txBody>
          <a:bodyPr/>
          <a:lstStyle/>
          <a:p>
            <a:r>
              <a:rPr lang="en-US" dirty="0" smtClean="0"/>
              <a:t>Introductions — Data Science Liaisons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4800"/>
            <a:ext cx="8229600" cy="4297363"/>
          </a:xfrm>
        </p:spPr>
        <p:txBody>
          <a:bodyPr/>
          <a:lstStyle/>
          <a:p>
            <a:r>
              <a:rPr lang="en-US" dirty="0" smtClean="0"/>
              <a:t>Daniel Halperin — Director of Research, Scalable Data Analytics</a:t>
            </a:r>
          </a:p>
          <a:p>
            <a:r>
              <a:rPr lang="en-US" dirty="0" smtClean="0"/>
              <a:t>Bill Howe — Associate Director, </a:t>
            </a:r>
            <a:r>
              <a:rPr lang="en-US" dirty="0" err="1" smtClean="0"/>
              <a:t>eScience</a:t>
            </a:r>
            <a:r>
              <a:rPr lang="en-US" dirty="0" smtClean="0"/>
              <a:t> Inst.</a:t>
            </a:r>
          </a:p>
          <a:p>
            <a:r>
              <a:rPr lang="en-US" dirty="0" smtClean="0"/>
              <a:t>In absentia:</a:t>
            </a:r>
          </a:p>
          <a:p>
            <a:pPr lvl="1"/>
            <a:r>
              <a:rPr lang="en-US" dirty="0" smtClean="0"/>
              <a:t>Andrew Whitaker — Data Scientist</a:t>
            </a:r>
          </a:p>
          <a:p>
            <a:pPr lvl="1"/>
            <a:r>
              <a:rPr lang="en-US" dirty="0" smtClean="0"/>
              <a:t>Jake </a:t>
            </a:r>
            <a:r>
              <a:rPr lang="en-US" dirty="0" err="1" smtClean="0"/>
              <a:t>VanderPlas</a:t>
            </a:r>
            <a:r>
              <a:rPr lang="en-US" dirty="0" smtClean="0"/>
              <a:t> — Dir. Res., Physical Sciences</a:t>
            </a:r>
          </a:p>
          <a:p>
            <a:pPr lvl="1"/>
            <a:r>
              <a:rPr lang="en-US" dirty="0" smtClean="0"/>
              <a:t>Joe </a:t>
            </a:r>
            <a:r>
              <a:rPr lang="en-US" dirty="0" err="1" smtClean="0"/>
              <a:t>Hellerstein</a:t>
            </a:r>
            <a:r>
              <a:rPr lang="en-US" dirty="0" smtClean="0"/>
              <a:t> — Senior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4" y="5350356"/>
            <a:ext cx="900546" cy="1270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71" y="5351126"/>
            <a:ext cx="1888258" cy="1258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18" y="5360362"/>
            <a:ext cx="1260764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46394"/>
          </a:xfrm>
        </p:spPr>
        <p:txBody>
          <a:bodyPr>
            <a:noAutofit/>
          </a:bodyPr>
          <a:lstStyle/>
          <a:p>
            <a:r>
              <a:rPr lang="en-US" sz="2200" b="1" cap="small" dirty="0" smtClean="0">
                <a:latin typeface="Baskerville"/>
                <a:cs typeface="Baskerville"/>
              </a:rPr>
              <a:t>The Devil You Know: Threat Construction in the United States</a:t>
            </a:r>
            <a:r>
              <a:rPr lang="en-US" sz="2200" cap="small" dirty="0" smtClean="0">
                <a:latin typeface="Baskerville"/>
                <a:cs typeface="Baskerville"/>
              </a:rPr>
              <a:t/>
            </a:r>
            <a:br>
              <a:rPr lang="en-US" sz="2200" cap="small" dirty="0" smtClean="0">
                <a:latin typeface="Baskerville"/>
                <a:cs typeface="Baskerville"/>
              </a:rPr>
            </a:br>
            <a:r>
              <a:rPr lang="en-US" sz="1600" cap="small" dirty="0" smtClean="0">
                <a:latin typeface="Baskerville"/>
                <a:cs typeface="Baskerville"/>
              </a:rPr>
              <a:t>Emily Kalah Gade</a:t>
            </a:r>
            <a:endParaRPr lang="en-US" sz="1600" cap="small" dirty="0">
              <a:latin typeface="Baskerville"/>
              <a:cs typeface="Baskervill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1348"/>
            <a:ext cx="9144000" cy="437138"/>
          </a:xfrm>
        </p:spPr>
        <p:txBody>
          <a:bodyPr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Baskerville"/>
                <a:cs typeface="Baskerville"/>
              </a:rPr>
              <a:t>What, in addition to terrorism, was securitized following 9/11, and how has threat construction spread since?  </a:t>
            </a:r>
            <a:endParaRPr lang="en-US" sz="1400" dirty="0">
              <a:solidFill>
                <a:schemeClr val="tx1"/>
              </a:solidFill>
              <a:latin typeface="Baskerville"/>
              <a:cs typeface="Baskervil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773" y="990792"/>
            <a:ext cx="8822239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What is </a:t>
            </a:r>
            <a:r>
              <a:rPr lang="en-US" sz="1400" b="1" dirty="0" err="1" smtClean="0">
                <a:solidFill>
                  <a:prstClr val="black"/>
                </a:solidFill>
                <a:latin typeface="Baskerville"/>
                <a:cs typeface="Baskerville"/>
              </a:rPr>
              <a:t>securtization</a:t>
            </a:r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?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The use of security-related political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discourse to turn a certain threat into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an existential threat for a given nation</a:t>
            </a:r>
          </a:p>
          <a:p>
            <a:pPr defTabSz="457200"/>
            <a:endParaRPr lang="en-US" sz="1400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Thesis: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Post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-9/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11, the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global war on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terror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wedged open the door for the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construction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of additional threats,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and to be acceptant of those threat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constructions.  We expect a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p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roliferation of threat uptake across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the U.S. government. </a:t>
            </a:r>
          </a:p>
          <a:p>
            <a:pPr defTabSz="457200"/>
            <a:endParaRPr lang="en-US" sz="1400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endParaRPr lang="en-US" sz="1400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endParaRPr lang="en-US" sz="1400" dirty="0">
              <a:solidFill>
                <a:prstClr val="black"/>
              </a:solidFill>
              <a:latin typeface="Baskerville"/>
              <a:cs typeface="Baskervil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2802" y="3149320"/>
            <a:ext cx="2199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So What?  </a:t>
            </a:r>
          </a:p>
          <a:p>
            <a:pPr defTabSz="457200"/>
            <a:endParaRPr lang="en-US" sz="1400" b="1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Understanding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how threats are constructed,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provides </a:t>
            </a:r>
            <a:r>
              <a:rPr lang="en-US" sz="1400" dirty="0">
                <a:solidFill>
                  <a:prstClr val="black"/>
                </a:solidFill>
                <a:latin typeface="Baskerville"/>
                <a:cs typeface="Baskerville"/>
              </a:rPr>
              <a:t>critical insight into how ideas move through government, the relationship between political power and idea transfer, and the role of discourse in political outcomes.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3139" y="1264511"/>
            <a:ext cx="4524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Method: 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Presidential Decision Directives between 1992 and 2013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for identified threats (“Terrorism”, “North Korea”, “Deforestation”), and to construct threats (“dangerous”, “security”,  “hazard”). Map spread of discourse. </a:t>
            </a:r>
          </a:p>
          <a:p>
            <a:pPr defTabSz="457200"/>
            <a:endParaRPr lang="en-US" sz="1400" dirty="0" smtClean="0">
              <a:solidFill>
                <a:prstClr val="black"/>
              </a:solidFill>
              <a:latin typeface="Baskerville"/>
              <a:cs typeface="Baskerville"/>
            </a:endParaRPr>
          </a:p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Dataset: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US .</a:t>
            </a:r>
            <a:r>
              <a:rPr lang="en-US" sz="1400" dirty="0" err="1" smtClean="0">
                <a:solidFill>
                  <a:prstClr val="black"/>
                </a:solidFill>
                <a:latin typeface="Baskerville"/>
                <a:cs typeface="Baskerville"/>
              </a:rPr>
              <a:t>gov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Websites between 1995-2013, scarped using </a:t>
            </a:r>
          </a:p>
          <a:p>
            <a:pPr defTabSz="457200"/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Python and </a:t>
            </a:r>
            <a:r>
              <a:rPr lang="en-US" sz="1400" dirty="0" err="1" smtClean="0">
                <a:solidFill>
                  <a:prstClr val="black"/>
                </a:solidFill>
                <a:latin typeface="Baskerville"/>
                <a:cs typeface="Baskerville"/>
              </a:rPr>
              <a:t>Appache</a:t>
            </a:r>
            <a:r>
              <a:rPr lang="en-US" sz="1400" dirty="0" smtClean="0">
                <a:solidFill>
                  <a:prstClr val="black"/>
                </a:solidFill>
                <a:latin typeface="Baskerville"/>
                <a:cs typeface="Baskerville"/>
              </a:rPr>
              <a:t> Pig. 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6" y="4103964"/>
            <a:ext cx="6609406" cy="2092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011" y="3886386"/>
            <a:ext cx="818320" cy="4956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99968" y="3796187"/>
            <a:ext cx="3480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 smtClean="0">
                <a:solidFill>
                  <a:prstClr val="black"/>
                </a:solidFill>
                <a:latin typeface="Baskerville"/>
                <a:cs typeface="Baskerville"/>
              </a:rPr>
              <a:t>Term Frequency Across Time, All Cites</a:t>
            </a:r>
            <a:endParaRPr lang="en-US" sz="1400" b="1" dirty="0">
              <a:solidFill>
                <a:prstClr val="black"/>
              </a:solidFill>
              <a:latin typeface="Baskerville"/>
              <a:cs typeface="Baskerville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523" y="1189423"/>
            <a:ext cx="1686218" cy="1959897"/>
          </a:xfrm>
          <a:prstGeom prst="rect">
            <a:avLst/>
          </a:prstGeom>
        </p:spPr>
      </p:pic>
      <p:pic>
        <p:nvPicPr>
          <p:cNvPr id="18" name="Picture 17" descr="uwseal_100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87654" y="5799059"/>
            <a:ext cx="799777" cy="68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859175" y="6485573"/>
            <a:ext cx="215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Baskerville"/>
                <a:cs typeface="Baskerville"/>
              </a:rPr>
              <a:t>Department of Political Science </a:t>
            </a:r>
            <a:endParaRPr lang="en-US" sz="1200" dirty="0">
              <a:solidFill>
                <a:prstClr val="black"/>
              </a:solidFill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76595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2" y="0"/>
            <a:ext cx="9152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r>
              <a:rPr lang="en-US" dirty="0" smtClean="0"/>
              <a:t>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5224"/>
            <a:ext cx="8553116" cy="4297363"/>
          </a:xfrm>
        </p:spPr>
        <p:txBody>
          <a:bodyPr/>
          <a:lstStyle/>
          <a:p>
            <a:r>
              <a:rPr lang="en-US" dirty="0" smtClean="0"/>
              <a:t>Card access: Student/Employee IDs?</a:t>
            </a:r>
          </a:p>
          <a:p>
            <a:r>
              <a:rPr lang="en-US" dirty="0" smtClean="0"/>
              <a:t>Schedule weekly </a:t>
            </a:r>
            <a:r>
              <a:rPr lang="en-US" dirty="0" smtClean="0"/>
              <a:t>standups (Tue, 9:45am)</a:t>
            </a:r>
            <a:endParaRPr lang="en-US" dirty="0" smtClean="0"/>
          </a:p>
          <a:p>
            <a:r>
              <a:rPr lang="en-US" dirty="0" smtClean="0"/>
              <a:t>Schedule demo </a:t>
            </a:r>
            <a:r>
              <a:rPr lang="en-US" dirty="0" smtClean="0"/>
              <a:t>day (</a:t>
            </a:r>
            <a:r>
              <a:rPr lang="en-US" dirty="0" err="1" smtClean="0"/>
              <a:t>Thur</a:t>
            </a:r>
            <a:r>
              <a:rPr lang="en-US" dirty="0" smtClean="0"/>
              <a:t>, Dec 4 @3:30pm)</a:t>
            </a:r>
            <a:endParaRPr lang="en-US" dirty="0" smtClean="0"/>
          </a:p>
          <a:p>
            <a:r>
              <a:rPr lang="en-US" dirty="0"/>
              <a:t>Log travel days </a:t>
            </a:r>
            <a:r>
              <a:rPr lang="en-US"/>
              <a:t>on </a:t>
            </a:r>
            <a:r>
              <a:rPr lang="en-US" smtClean="0"/>
              <a:t>wall calendar</a:t>
            </a:r>
            <a:endParaRPr lang="en-US" dirty="0" smtClean="0"/>
          </a:p>
          <a:p>
            <a:r>
              <a:rPr lang="en-US" dirty="0" smtClean="0"/>
              <a:t>Create GitHub accounts</a:t>
            </a:r>
          </a:p>
          <a:p>
            <a:r>
              <a:rPr lang="en-US" dirty="0" smtClean="0"/>
              <a:t>Create GitHub repositories</a:t>
            </a:r>
          </a:p>
          <a:p>
            <a:r>
              <a:rPr lang="en-US" dirty="0" smtClean="0"/>
              <a:t>Define 3 levels of success (“minimum”, “expected”, “stretch”) &amp; put on project GH wiki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8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9144000" cy="914400"/>
          </a:xfrm>
        </p:spPr>
        <p:txBody>
          <a:bodyPr/>
          <a:lstStyle/>
          <a:p>
            <a:r>
              <a:rPr lang="en-US" dirty="0" smtClean="0"/>
              <a:t>Introductions —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eScience</a:t>
            </a:r>
            <a:r>
              <a:rPr lang="en-US" dirty="0" smtClean="0"/>
              <a:t> Program Managers</a:t>
            </a:r>
          </a:p>
          <a:p>
            <a:pPr lvl="1"/>
            <a:r>
              <a:rPr lang="en-US" dirty="0" err="1" smtClean="0"/>
              <a:t>Micaela</a:t>
            </a:r>
            <a:r>
              <a:rPr lang="en-US" dirty="0" smtClean="0"/>
              <a:t> Parker</a:t>
            </a:r>
          </a:p>
          <a:p>
            <a:pPr lvl="1"/>
            <a:r>
              <a:rPr lang="en-US" dirty="0" smtClean="0"/>
              <a:t>Sarah Stone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DSE Ethnography team</a:t>
            </a:r>
          </a:p>
          <a:p>
            <a:pPr lvl="1"/>
            <a:r>
              <a:rPr lang="en-US" dirty="0" smtClean="0"/>
              <a:t>Brittany Fiore-</a:t>
            </a:r>
            <a:r>
              <a:rPr lang="en-US" dirty="0" err="1" smtClean="0"/>
              <a:t>Silvfast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t 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2" y="2470727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36" y="2470727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4566227"/>
            <a:ext cx="1270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eScience</a:t>
            </a:r>
            <a:r>
              <a:rPr lang="en-US" dirty="0" smtClean="0"/>
              <a:t> Project Leads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Andrew Becker </a:t>
            </a:r>
            <a:r>
              <a:rPr lang="en-US" dirty="0"/>
              <a:t>(Astronomy), Jake </a:t>
            </a:r>
            <a:r>
              <a:rPr lang="en-US" dirty="0" smtClean="0"/>
              <a:t>&amp; Dan</a:t>
            </a:r>
          </a:p>
          <a:p>
            <a:r>
              <a:rPr lang="en-US" b="1" dirty="0" err="1"/>
              <a:t>Ângela</a:t>
            </a:r>
            <a:r>
              <a:rPr lang="en-US" b="1" dirty="0"/>
              <a:t> </a:t>
            </a:r>
            <a:r>
              <a:rPr lang="en-US" b="1" dirty="0" err="1"/>
              <a:t>Katsuyama</a:t>
            </a:r>
            <a:r>
              <a:rPr lang="en-US" b="1" dirty="0"/>
              <a:t> </a:t>
            </a:r>
            <a:r>
              <a:rPr lang="en-US" dirty="0"/>
              <a:t>(Biology</a:t>
            </a:r>
            <a:r>
              <a:rPr lang="en-US" dirty="0" smtClean="0"/>
              <a:t>), Bill &amp; Dan</a:t>
            </a:r>
          </a:p>
          <a:p>
            <a:r>
              <a:rPr lang="en-US" b="1" dirty="0"/>
              <a:t>Carlos A. </a:t>
            </a:r>
            <a:r>
              <a:rPr lang="en-US" b="1" dirty="0" err="1"/>
              <a:t>Manzanares</a:t>
            </a:r>
            <a:r>
              <a:rPr lang="en-US" b="1" dirty="0"/>
              <a:t> </a:t>
            </a:r>
            <a:r>
              <a:rPr lang="en-US" dirty="0"/>
              <a:t>(Economics), </a:t>
            </a:r>
            <a:r>
              <a:rPr lang="en-US" dirty="0" smtClean="0"/>
              <a:t>Andrew</a:t>
            </a:r>
          </a:p>
          <a:p>
            <a:r>
              <a:rPr lang="en-US" b="1" dirty="0"/>
              <a:t>Emily </a:t>
            </a:r>
            <a:r>
              <a:rPr lang="en-US" b="1" dirty="0" err="1"/>
              <a:t>Gade</a:t>
            </a:r>
            <a:r>
              <a:rPr lang="en-US" dirty="0"/>
              <a:t> (Political science), </a:t>
            </a:r>
            <a:r>
              <a:rPr lang="en-US" dirty="0" smtClean="0"/>
              <a:t>Dan &amp; Andrew</a:t>
            </a:r>
          </a:p>
          <a:p>
            <a:r>
              <a:rPr lang="en-US" b="1" dirty="0"/>
              <a:t>Matthew Denes </a:t>
            </a:r>
            <a:r>
              <a:rPr lang="en-US" dirty="0"/>
              <a:t>(</a:t>
            </a:r>
            <a:r>
              <a:rPr lang="en-US" sz="2400" dirty="0"/>
              <a:t>Finance </a:t>
            </a:r>
            <a:r>
              <a:rPr lang="en-US" sz="2400" dirty="0" smtClean="0"/>
              <a:t>&amp; Business Econ.</a:t>
            </a:r>
            <a:r>
              <a:rPr lang="en-US" dirty="0" smtClean="0"/>
              <a:t>)</a:t>
            </a:r>
            <a:r>
              <a:rPr lang="en-US" dirty="0"/>
              <a:t>, </a:t>
            </a:r>
            <a:r>
              <a:rPr lang="en-US" dirty="0" smtClean="0"/>
              <a:t>Andrew</a:t>
            </a:r>
          </a:p>
          <a:p>
            <a:r>
              <a:rPr lang="en-US" b="1" dirty="0"/>
              <a:t>Sophie Clayton</a:t>
            </a:r>
            <a:r>
              <a:rPr lang="en-US" dirty="0"/>
              <a:t> (Oceanography), </a:t>
            </a:r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86" y="762000"/>
            <a:ext cx="8563429" cy="914400"/>
          </a:xfrm>
        </p:spPr>
        <p:txBody>
          <a:bodyPr>
            <a:noAutofit/>
          </a:bodyPr>
          <a:lstStyle/>
          <a:p>
            <a:r>
              <a:rPr lang="en-US" sz="2800" dirty="0"/>
              <a:t>A 5-year, $37.8 million cross-institutional collaboration</a:t>
            </a:r>
          </a:p>
        </p:txBody>
      </p:sp>
      <p:pic>
        <p:nvPicPr>
          <p:cNvPr id="8" name="Picture 7" descr="UW.Signature_ctr_269 2[2]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417" y="4214813"/>
            <a:ext cx="2738005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0926" y="2318342"/>
            <a:ext cx="2816271" cy="110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Sloan_Logo_Primary_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146" y="2357438"/>
            <a:ext cx="4459549" cy="967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44" y="4112157"/>
            <a:ext cx="1568092" cy="1568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440" y="4357688"/>
            <a:ext cx="3106767" cy="104494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70"/>
            <a:ext cx="2133600" cy="365125"/>
          </a:xfrm>
        </p:spPr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4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35899" y="285590"/>
            <a:ext cx="5013819" cy="736200"/>
          </a:xfrm>
          <a:prstGeom prst="rect">
            <a:avLst/>
          </a:prstGeom>
        </p:spPr>
        <p:txBody>
          <a:bodyPr lIns="91300" tIns="45650" rIns="91300" bIns="45650" anchor="ctr"/>
          <a:lstStyle/>
          <a:p>
            <a:pPr defTabSz="456325"/>
            <a:r>
              <a:rPr lang="en-US" sz="2800" dirty="0">
                <a:solidFill>
                  <a:srgbClr val="E09E19"/>
                </a:solidFill>
                <a:latin typeface="Georgia"/>
                <a:cs typeface="Arial" charset="0"/>
              </a:rPr>
              <a:t>Establish a virtuous cycle</a:t>
            </a:r>
            <a:endParaRPr sz="28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139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79" y="905400"/>
            <a:ext cx="8532000" cy="5245200"/>
          </a:xfrm>
          <a:prstGeom prst="rect">
            <a:avLst/>
          </a:prstGeom>
          <a:ln>
            <a:noFill/>
          </a:ln>
        </p:spPr>
      </p:pic>
      <p:sp>
        <p:nvSpPr>
          <p:cNvPr id="140" name="TextShape 2"/>
          <p:cNvSpPr txBox="1"/>
          <p:nvPr/>
        </p:nvSpPr>
        <p:spPr>
          <a:xfrm>
            <a:off x="391320" y="5366880"/>
            <a:ext cx="4052520" cy="855720"/>
          </a:xfrm>
          <a:prstGeom prst="rect">
            <a:avLst/>
          </a:prstGeom>
        </p:spPr>
        <p:txBody>
          <a:bodyPr lIns="91300" tIns="45650" rIns="91300" bIns="45650"/>
          <a:lstStyle/>
          <a:p>
            <a:pPr marL="226670" indent="-226670" defTabSz="456325">
              <a:buFont typeface="Arial"/>
              <a:buChar char="•"/>
            </a:pPr>
            <a:r>
              <a:rPr lang="en-US" sz="2000" b="1" dirty="0">
                <a:solidFill>
                  <a:srgbClr val="355E00"/>
                </a:solidFill>
                <a:latin typeface="Calibri"/>
                <a:cs typeface="Arial" charset="0"/>
              </a:rPr>
              <a:t>6 working groups, each with </a:t>
            </a:r>
            <a:endParaRPr dirty="0">
              <a:solidFill>
                <a:prstClr val="black"/>
              </a:solidFill>
              <a:latin typeface="Calibri"/>
              <a:ea typeface="+mn-ea"/>
              <a:cs typeface="Arial" charset="0"/>
            </a:endParaRPr>
          </a:p>
          <a:p>
            <a:pPr marL="226670" indent="-226670" defTabSz="456325">
              <a:buFont typeface="Arial"/>
              <a:buChar char="•"/>
            </a:pPr>
            <a:r>
              <a:rPr lang="en-US" sz="2000" b="1" dirty="0">
                <a:solidFill>
                  <a:srgbClr val="355E00"/>
                </a:solidFill>
                <a:latin typeface="Calibri"/>
                <a:cs typeface="Arial" charset="0"/>
              </a:rPr>
              <a:t>3-6 faculty from each institution</a:t>
            </a:r>
            <a:endParaRPr dirty="0">
              <a:solidFill>
                <a:prstClr val="black"/>
              </a:solidFill>
              <a:latin typeface="Calibri"/>
              <a:ea typeface="+mn-ea"/>
              <a:cs typeface="Arial" charset="0"/>
            </a:endParaRPr>
          </a:p>
        </p:txBody>
      </p:sp>
      <p:pic>
        <p:nvPicPr>
          <p:cNvPr id="4" name="Picture 3" descr="Screen Shot 2014-02-19 at 8.58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910" y="3161585"/>
            <a:ext cx="6332682" cy="689979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581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This is an experiment!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936345" cy="4297363"/>
          </a:xfrm>
        </p:spPr>
        <p:txBody>
          <a:bodyPr/>
          <a:lstStyle/>
          <a:p>
            <a:r>
              <a:rPr lang="en-US" sz="2400" dirty="0"/>
              <a:t>Our goals </a:t>
            </a:r>
          </a:p>
          <a:p>
            <a:pPr lvl="1"/>
            <a:r>
              <a:rPr lang="en-US" sz="2000" dirty="0"/>
              <a:t>Help advance new directions in data-intensive science</a:t>
            </a:r>
          </a:p>
          <a:p>
            <a:pPr lvl="1"/>
            <a:r>
              <a:rPr lang="en-US" sz="2000" dirty="0"/>
              <a:t>Reinforce and expand the </a:t>
            </a:r>
            <a:r>
              <a:rPr lang="en-US" sz="2000" dirty="0" err="1"/>
              <a:t>eScience</a:t>
            </a:r>
            <a:r>
              <a:rPr lang="en-US" sz="2000" dirty="0"/>
              <a:t> collaboration network</a:t>
            </a:r>
          </a:p>
          <a:p>
            <a:pPr lvl="1"/>
            <a:r>
              <a:rPr lang="en-US" sz="2000" dirty="0"/>
              <a:t>Gather requirements for new tools and </a:t>
            </a:r>
            <a:r>
              <a:rPr lang="en-US" sz="2000" dirty="0" err="1"/>
              <a:t>infrasructure</a:t>
            </a:r>
            <a:endParaRPr lang="en-US" sz="2000" dirty="0"/>
          </a:p>
          <a:p>
            <a:pPr lvl="1"/>
            <a:r>
              <a:rPr lang="en-US" sz="2000" dirty="0"/>
              <a:t>Collect and publish success stories</a:t>
            </a:r>
          </a:p>
          <a:p>
            <a:r>
              <a:rPr lang="en-US" sz="2400" dirty="0"/>
              <a:t>A strategy</a:t>
            </a:r>
          </a:p>
          <a:p>
            <a:pPr lvl="1"/>
            <a:r>
              <a:rPr lang="en-US" sz="2000" dirty="0"/>
              <a:t>Increase casual technical interaction – optimize for attention span</a:t>
            </a:r>
          </a:p>
          <a:p>
            <a:pPr lvl="1"/>
            <a:r>
              <a:rPr lang="en-US" sz="2000" dirty="0"/>
              <a:t>Improve access to mutual expertise</a:t>
            </a:r>
          </a:p>
          <a:p>
            <a:pPr lvl="1"/>
            <a:r>
              <a:rPr lang="en-US" sz="2000" dirty="0"/>
              <a:t>Focus on short time scales and “small bets”</a:t>
            </a:r>
          </a:p>
          <a:p>
            <a:pPr lvl="1"/>
            <a:r>
              <a:rPr lang="en-US" sz="2000" dirty="0"/>
              <a:t>Borrow ideas from commercial software </a:t>
            </a:r>
            <a:r>
              <a:rPr lang="en-US" sz="2000" dirty="0" smtClean="0"/>
              <a:t>development</a:t>
            </a:r>
          </a:p>
          <a:p>
            <a:r>
              <a:rPr lang="en-US" sz="2400" dirty="0" smtClean="0"/>
              <a:t>“We’re making this up!”</a:t>
            </a:r>
          </a:p>
          <a:p>
            <a:r>
              <a:rPr lang="en-US" sz="2400" dirty="0" smtClean="0"/>
              <a:t>Feedback &amp; ideas extremely welcome!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075" y="219365"/>
            <a:ext cx="3278910" cy="19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9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Logistics (1</a:t>
            </a:r>
            <a:r>
              <a:rPr lang="en-US" sz="3200" dirty="0" smtClean="0"/>
              <a:t>) –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“Incubator Days” are Tuesdays and Thursdays</a:t>
            </a:r>
          </a:p>
          <a:p>
            <a:r>
              <a:rPr lang="en-US" sz="2400" dirty="0" smtClean="0"/>
              <a:t>Ad </a:t>
            </a:r>
            <a:r>
              <a:rPr lang="en-US" sz="2400" dirty="0"/>
              <a:t>hoc technical interaction, and therefore physical proximity, is pretty central to this experiment</a:t>
            </a:r>
          </a:p>
          <a:p>
            <a:r>
              <a:rPr lang="en-US" sz="2400" dirty="0" smtClean="0"/>
              <a:t>We’re </a:t>
            </a:r>
            <a:r>
              <a:rPr lang="en-US" sz="2400" dirty="0"/>
              <a:t>assuming that everyone can work effectively here</a:t>
            </a:r>
          </a:p>
          <a:p>
            <a:pPr lvl="1"/>
            <a:r>
              <a:rPr lang="en-US" sz="2000" dirty="0"/>
              <a:t>Naïve assumption is that laptops + UW wireless access + remote resources is sufficient </a:t>
            </a:r>
          </a:p>
          <a:p>
            <a:pPr lvl="1"/>
            <a:r>
              <a:rPr lang="en-US" sz="2000" dirty="0"/>
              <a:t>Printer!  (Fax, phone?)</a:t>
            </a:r>
          </a:p>
          <a:p>
            <a:r>
              <a:rPr lang="en-US" sz="2400" dirty="0" smtClean="0"/>
              <a:t>So </a:t>
            </a:r>
            <a:r>
              <a:rPr lang="en-US" sz="2400" dirty="0"/>
              <a:t>we ask that your “home base” be the incubator on these days (but of course we will all have meetings, classes, etc.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Continuous block of time more valuable than “hour here, hour there” – goal: 4+ hour block on each day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7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30 at 7.5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80" y="629920"/>
            <a:ext cx="4648200" cy="56007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762000"/>
            <a:ext cx="3718560" cy="914400"/>
          </a:xfrm>
        </p:spPr>
        <p:txBody>
          <a:bodyPr/>
          <a:lstStyle/>
          <a:p>
            <a:r>
              <a:rPr lang="en-US" sz="4000" dirty="0" smtClean="0"/>
              <a:t>Scheduling</a:t>
            </a:r>
            <a:endParaRPr lang="en-US" sz="40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828800"/>
            <a:ext cx="4551680" cy="4297363"/>
          </a:xfrm>
        </p:spPr>
        <p:txBody>
          <a:bodyPr/>
          <a:lstStyle/>
          <a:p>
            <a:r>
              <a:rPr lang="en-US" sz="2800" dirty="0" smtClean="0"/>
              <a:t>Your intersection,</a:t>
            </a:r>
            <a:br>
              <a:rPr lang="en-US" sz="2800" dirty="0" smtClean="0"/>
            </a:br>
            <a:r>
              <a:rPr lang="en-US" sz="2800" dirty="0" smtClean="0"/>
              <a:t>at right</a:t>
            </a:r>
          </a:p>
          <a:p>
            <a:r>
              <a:rPr lang="en-US" sz="2800" dirty="0" smtClean="0"/>
              <a:t>Incubator staff,</a:t>
            </a:r>
            <a:br>
              <a:rPr lang="en-US" sz="2800" dirty="0" smtClean="0"/>
            </a:br>
            <a:r>
              <a:rPr lang="en-US" sz="2800" dirty="0" smtClean="0"/>
              <a:t>most days ~9−6</a:t>
            </a:r>
          </a:p>
          <a:p>
            <a:r>
              <a:rPr lang="en-US" sz="2800" dirty="0" smtClean="0"/>
              <a:t>You will have 24/7 access (Husky card </a:t>
            </a:r>
            <a:r>
              <a:rPr lang="en-US" sz="2800" dirty="0" err="1" smtClean="0"/>
              <a:t>Sieg</a:t>
            </a:r>
            <a:r>
              <a:rPr lang="en-US" sz="2800" dirty="0" smtClean="0"/>
              <a:t>, key Studio)</a:t>
            </a:r>
            <a:br>
              <a:rPr lang="en-US" sz="28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dirty="0" smtClean="0"/>
              <a:t>Printed calendar for travel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D69F3-7CFF-4172-9761-E468578C4B6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4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22079</TotalTime>
  <Words>999</Words>
  <Application>Microsoft Macintosh PowerPoint</Application>
  <PresentationFormat>On-screen Show (4:3)</PresentationFormat>
  <Paragraphs>167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1_Office Theme</vt:lpstr>
      <vt:lpstr>Office Theme</vt:lpstr>
      <vt:lpstr>2_Office Theme</vt:lpstr>
      <vt:lpstr>Data Science Incubator Fall 2014</vt:lpstr>
      <vt:lpstr>Introductions — Data Science Liaisons</vt:lpstr>
      <vt:lpstr>Introductions — cont.</vt:lpstr>
      <vt:lpstr>eScience Project Leads</vt:lpstr>
      <vt:lpstr>A 5-year, $37.8 million cross-institutional collaboration</vt:lpstr>
      <vt:lpstr>PowerPoint Presentation</vt:lpstr>
      <vt:lpstr>This is an experiment!</vt:lpstr>
      <vt:lpstr>Logistics (1) – Scheduling</vt:lpstr>
      <vt:lpstr>Scheduling</vt:lpstr>
      <vt:lpstr>PowerPoint Presentation</vt:lpstr>
      <vt:lpstr>Logistics (2) – Code and computing</vt:lpstr>
      <vt:lpstr>GitHub Wiki for Incubator</vt:lpstr>
      <vt:lpstr>Logistics (3) – Communicating / reporting</vt:lpstr>
      <vt:lpstr>Logistics (3b) – Communicating / reporting</vt:lpstr>
      <vt:lpstr>Logistics (3c) – Communicating / reporting</vt:lpstr>
      <vt:lpstr>Incubator project intros</vt:lpstr>
      <vt:lpstr>PowerPoint Presentation</vt:lpstr>
      <vt:lpstr>PowerPoint Presentation</vt:lpstr>
      <vt:lpstr>PowerPoint Presentation</vt:lpstr>
      <vt:lpstr>The Devil You Know: Threat Construction in the United States Emily Kalah Gade</vt:lpstr>
      <vt:lpstr>PowerPoint Presentation</vt:lpstr>
      <vt:lpstr>PowerPoint Presentation</vt:lpstr>
      <vt:lpstr>Todos today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@ UW</dc:title>
  <dc:creator>Ed Lazowska</dc:creator>
  <cp:lastModifiedBy>Daniel Halperin</cp:lastModifiedBy>
  <cp:revision>839</cp:revision>
  <dcterms:created xsi:type="dcterms:W3CDTF">2014-01-26T19:01:21Z</dcterms:created>
  <dcterms:modified xsi:type="dcterms:W3CDTF">2014-09-30T23:39:19Z</dcterms:modified>
</cp:coreProperties>
</file>